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F35F-6AE2-4B75-A1C7-AE048CF0B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894D7-8D69-4DF6-B446-0EBDF6A8D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2B42-1DF9-4E97-8E25-334C970D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2EC7C-5B82-4636-8A2B-3157B6582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401A-A980-45B6-8B6E-ADA77987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3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EF60-164E-4D88-90F3-424D1908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FA53FC-BF89-4466-9AE3-664477BEE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4A117-B3A8-4E31-BFA1-4CAD7DA1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CABD-DABC-46AF-B9B0-E1997E0F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7BC52-E23B-4ECA-937F-247AD9A1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EBB649-F1A2-4867-9EEE-D48D06215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40BDB-031C-4E00-A5E5-ADE92BEA0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0EC47-6B16-4CD2-8492-312DAB9B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21008-5959-4DFA-BB79-043FE114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94AB7-4C06-47B3-B4E8-3ACB63A8F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60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1629-26AC-4559-959D-72DC6434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E261E-6779-4771-822C-6A178E1F8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6AC4E-3861-4D9E-8E24-0AE03196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CAABE-8951-4BA5-BA75-738E1C55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6FB83-49D7-4F29-9DA7-BFDC61D1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5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B16B-AA07-40B2-9F44-0CB75716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3DA7F-558F-46F2-8267-180F44DD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E8DB1-C954-4786-BF34-FEA489F33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99A07-ED2F-4298-B6FF-7FD750B2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5A933-1130-4C96-A829-9BA46E49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62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7C28-63C3-4E33-888F-2EDC84F38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458A2-1EEC-4362-9210-0C87921A8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579E-151C-41BD-9CDC-7C584570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C7901-5F08-48A2-BABC-75C267A3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23A14-5590-4888-880E-B690CF23F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E015C-B530-4AA1-B20C-DF8E5983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79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C279-8692-4462-9F52-9B6EBD71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BE1DA-B3C0-4E30-84D0-FD097684C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43539-8F11-4C69-BFDA-81A9B4289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DEF3D-87C5-453C-9A38-23161230E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EC1E4-3BB3-4FEA-AAEE-12267E994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9C7E7-1DF8-44E6-A33F-875ED394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0D71A-4876-4B7E-BC74-551CED5B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29A12-F12D-45E8-9BA1-CB745767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C9C5-D570-48A6-AD1C-AC79F792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7DE4B-F15D-4F28-8A3C-BE80DD914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8752E-36A8-4C60-8665-82456766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512E0-D6C3-448E-A90F-4F4CD22D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59FE6-F543-4FBC-899A-F5EA26A9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D5B92C-F2AD-4894-A8E9-CABC67E6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75607-516D-4215-8176-4274850F5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02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9B4F-7B15-4FB5-89A2-DFE896F7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5A17E-77CE-4883-B2A9-5B21B96D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4587A-6E07-471B-96C9-AD8A0F145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7E02B-6677-4F95-A71E-BF05A8B6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EC506-81D0-46D7-873D-4B84CC54B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5C58B-23EA-4492-AF2C-9A69E0A3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5D4F-B471-477A-9B47-D36DAFA84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D9104-4CA9-4353-9392-B2B5E46EE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544B6-8AD0-4E5F-9785-E791580C3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25822-EAF5-4145-A3A8-171AAFC8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D68C3-BC37-4C12-B085-F0571E04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714EC-4066-404B-AE6C-FE9408D7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4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A5CE4-C59E-4D2D-BCF7-8A7460BF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2CEC2-45BA-4946-9214-CA70FA000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0F0F2-087F-4EEB-86E2-784BC3B3E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FD633-F0FE-44EF-9BD9-05ABDEC2227B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79D0-58E9-47E5-B644-343C243D2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F922D-DF0B-431D-87A1-01A8FB0DE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6BDE2-95DB-4B99-B618-E58AF3A83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3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74E1-4520-4C58-9963-BFB6E6A9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Morphology: Practice </a:t>
            </a:r>
            <a:r>
              <a:rPr lang="en-US"/>
              <a:t>Describing Leaves!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B9BB38-D804-49CF-BEC7-0C42F3F31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7" y="1862570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BCD06E-E1AA-4448-A05F-524DBBBA66A9}"/>
              </a:ext>
            </a:extLst>
          </p:cNvPr>
          <p:cNvSpPr txBox="1"/>
          <p:nvPr/>
        </p:nvSpPr>
        <p:spPr>
          <a:xfrm>
            <a:off x="942109" y="2549236"/>
            <a:ext cx="4285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Cycas revoluta</a:t>
            </a:r>
            <a:r>
              <a:rPr lang="en-US" dirty="0"/>
              <a:t>, “Sago Palm”</a:t>
            </a:r>
          </a:p>
          <a:p>
            <a:r>
              <a:rPr lang="en-US" dirty="0"/>
              <a:t>Not a palm, but a cycad.  Cycads are </a:t>
            </a:r>
            <a:r>
              <a:rPr lang="en-US" dirty="0" err="1"/>
              <a:t>acrogymnosperms</a:t>
            </a:r>
            <a:r>
              <a:rPr lang="en-US" dirty="0"/>
              <a:t>, palms are angiosperms.  This one is a female:  naked ovules will develop on the modified leaves in the center later in the year.  Is the leaf simple or compound, what is its overall shape?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A84782-29B4-4D04-9466-3EDBD969A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99CF8-F90A-4709-9BB5-0EEA18783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8891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E9011A-918A-406F-A444-FC21744BD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59" y="2691672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84880-4E65-4F26-BB3C-A986CCEB5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59" y="1205508"/>
            <a:ext cx="5602710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506B03-0BA5-4C93-A444-5DFD46E58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AD696-0E34-4BCD-AE43-FEEE5A6F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3714" y="1067089"/>
            <a:ext cx="6298429" cy="4723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BCC59E-6128-4141-BE57-FF288A397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063" y="2572796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469F8C-76CA-417C-B9D7-75244F59A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63" y="1048490"/>
            <a:ext cx="5602710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826B80-3B91-4E5E-81EF-1C07FAA76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909C4-5702-47B2-8838-4D7326CA2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310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F2AD51-5E29-4CEE-BD33-3F3EAEB46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90" y="2728618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4B4E0A-C3CD-4079-9AB9-63CE7E9D6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31" y="1117400"/>
            <a:ext cx="5602710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2F0528-794B-4A17-BEDD-CD0232D8B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6B735-62EF-4557-9919-D6E263B01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58811" y="1159163"/>
            <a:ext cx="6052897" cy="4539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E3552-EEA6-40FE-A318-77545E7D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0" y="2682435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01C7A-5A55-4475-A66A-391D3ED01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11" y="1288635"/>
            <a:ext cx="5602710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39888B-C440-4F15-9808-D55CFD3E5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D928AA-1808-44FD-B516-1ABF7BC3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4382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20357-153E-49A2-92E3-C699AC60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72" y="2599309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FBB52-E01F-4F75-99BD-7FC7F3336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38" y="698881"/>
            <a:ext cx="5511262" cy="76816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F16097-352E-4A6A-8EA0-A8F78DA0A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B39900-732C-425C-9F80-FBD2F3361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2" y="1431637"/>
            <a:ext cx="6102158" cy="4576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B30E55-BB3A-49EA-9837-478C95F33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1" y="2479235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91351-AED1-47A6-AE59-5756E414F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4708"/>
            <a:ext cx="5602710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3C803B-C7CE-441A-8CFD-5D2AAA273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AB6ADE-1363-451E-968F-E4C08ABE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08" y="1579229"/>
            <a:ext cx="6653981" cy="4039727"/>
          </a:xfrm>
        </p:spPr>
        <p:txBody>
          <a:bodyPr>
            <a:normAutofit/>
          </a:bodyPr>
          <a:lstStyle/>
          <a:p>
            <a:r>
              <a:rPr lang="en-US" sz="1800" dirty="0"/>
              <a:t>Leaf complexity:  simple, compound?  If compound, then trifoliolate, palmate, or pinnately so?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Leaf arrangement:  opposite, alternate or whorled?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Leaf shape:  ovate, obovate, elliptic or oblong?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Leaf apex:  acute or obtuse?  If acute, is it acuminate?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Leaf base:  acute, cordate or obtuse?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Leaf Margin: entire, serrate, lobed, dentate, doubly serrate, crenate, </a:t>
            </a:r>
            <a:r>
              <a:rPr lang="en-US" sz="1800" dirty="0" err="1"/>
              <a:t>erose</a:t>
            </a:r>
            <a:r>
              <a:rPr lang="en-US" sz="1800" dirty="0"/>
              <a:t>?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F21A91-5356-4272-8504-6A4F3FD2D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3850" y="1598132"/>
            <a:ext cx="5335897" cy="400192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1B686-1045-4788-8E6E-C0DE9449BE93}"/>
              </a:ext>
            </a:extLst>
          </p:cNvPr>
          <p:cNvSpPr txBox="1"/>
          <p:nvPr/>
        </p:nvSpPr>
        <p:spPr>
          <a:xfrm>
            <a:off x="786581" y="530942"/>
            <a:ext cx="512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Salix</a:t>
            </a:r>
            <a:r>
              <a:rPr lang="en-US" dirty="0"/>
              <a:t>:  a willow– describe the leaf for me…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0B5E4-FE8D-4364-9F39-321C8CDE0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B00F1F-AC7A-4A94-BC52-ECA604662786}"/>
              </a:ext>
            </a:extLst>
          </p:cNvPr>
          <p:cNvSpPr txBox="1"/>
          <p:nvPr/>
        </p:nvSpPr>
        <p:spPr>
          <a:xfrm>
            <a:off x="840509" y="14438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Leaf complexity:  simple, compound?  If compound, then trifoliolate, palmate, or pinnately so?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Leaf arrangement:  opposite, alternate or whorled?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Leaf shape:  ovate, obovate, elliptic or oblong?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Leaf apex:  acute or obtuse?  If acute, is it acuminate?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Leaf base:  acute, cordate or obtuse?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Leaf Margin: entire, serrate, lobed, dentate, doubly serrate, crenate, </a:t>
            </a:r>
            <a:r>
              <a:rPr lang="en-US" dirty="0" err="1"/>
              <a:t>erose</a:t>
            </a:r>
            <a:r>
              <a:rPr lang="en-US" dirty="0"/>
              <a:t>?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1B919-1793-47F6-B5E7-F4CD97A17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490" y="905453"/>
            <a:ext cx="6729460" cy="5047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09BE0F-79BE-472B-AD72-A9AA0E5263B8}"/>
              </a:ext>
            </a:extLst>
          </p:cNvPr>
          <p:cNvSpPr txBox="1"/>
          <p:nvPr/>
        </p:nvSpPr>
        <p:spPr>
          <a:xfrm>
            <a:off x="1108364" y="314036"/>
            <a:ext cx="364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Oak, </a:t>
            </a:r>
            <a:r>
              <a:rPr lang="en-US" i="1" dirty="0"/>
              <a:t>Quercus</a:t>
            </a:r>
            <a:r>
              <a:rPr lang="en-US" dirty="0"/>
              <a:t> sp.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EF611F-3331-488C-BBF4-03040953F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D031A-1C5D-43E0-8769-02A49592A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9" y="1485843"/>
            <a:ext cx="4980022" cy="3363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B1C05-84BD-41C2-A610-B2F2C134E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39843" y="738909"/>
            <a:ext cx="7222838" cy="5417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5D04B-8497-4EE5-AFE6-F9B66D2EBDBD}"/>
              </a:ext>
            </a:extLst>
          </p:cNvPr>
          <p:cNvSpPr txBox="1"/>
          <p:nvPr/>
        </p:nvSpPr>
        <p:spPr>
          <a:xfrm>
            <a:off x="434109" y="600364"/>
            <a:ext cx="410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Rosa</a:t>
            </a:r>
            <a:r>
              <a:rPr lang="en-US" dirty="0"/>
              <a:t> sp., rose bush…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5006A-3308-4B04-B116-8A317C4F2CFA}"/>
              </a:ext>
            </a:extLst>
          </p:cNvPr>
          <p:cNvSpPr txBox="1"/>
          <p:nvPr/>
        </p:nvSpPr>
        <p:spPr>
          <a:xfrm>
            <a:off x="434109" y="5043055"/>
            <a:ext cx="424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 you see stipules on these leaves?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3AC5ED-324B-4494-81A6-FD0BA9A15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3EA07-63D7-499B-A261-96E25D8AA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75927" y="1787964"/>
            <a:ext cx="5818908" cy="4364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22803A-E917-4D24-B633-7AC9914BF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" y="2146726"/>
            <a:ext cx="6151397" cy="400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118B6-E81B-4A4C-8FAD-8A446DA99046}"/>
              </a:ext>
            </a:extLst>
          </p:cNvPr>
          <p:cNvSpPr txBox="1"/>
          <p:nvPr/>
        </p:nvSpPr>
        <p:spPr>
          <a:xfrm>
            <a:off x="286327" y="415636"/>
            <a:ext cx="537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a cultivated plant in the parking lot in the La Quinta in Tomball, TX.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06DF2F-CE2D-4CA6-865A-754128696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40A87-BF24-4213-8035-CD84D81B7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170" y="1111347"/>
            <a:ext cx="6483157" cy="48623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BD9CA-B077-44D3-B3F3-35B7F5093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29" y="2516181"/>
            <a:ext cx="6151397" cy="400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BDBDF0-77CA-419D-A6FA-88B2F275FA10}"/>
              </a:ext>
            </a:extLst>
          </p:cNvPr>
          <p:cNvSpPr txBox="1"/>
          <p:nvPr/>
        </p:nvSpPr>
        <p:spPr>
          <a:xfrm>
            <a:off x="563429" y="1073486"/>
            <a:ext cx="43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Oxalis </a:t>
            </a:r>
            <a:r>
              <a:rPr lang="en-US" i="1" dirty="0" err="1"/>
              <a:t>corniculata</a:t>
            </a:r>
            <a:r>
              <a:rPr lang="en-US" dirty="0"/>
              <a:t>, creeping </a:t>
            </a:r>
            <a:r>
              <a:rPr lang="en-US" dirty="0" err="1"/>
              <a:t>woodsorrel</a:t>
            </a:r>
            <a:r>
              <a:rPr lang="en-US" dirty="0"/>
              <a:t>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F4096C-C9FA-4B4C-A43B-170D18212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63DC0-EB60-40F8-8BD7-43AC6ADAD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48" y="1496291"/>
            <a:ext cx="6052896" cy="4539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9E47D1-836E-4C94-B58D-D9D076443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4" y="2433053"/>
            <a:ext cx="6096000" cy="400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216E3B-7513-48E4-B20F-CB02FFC56810}"/>
              </a:ext>
            </a:extLst>
          </p:cNvPr>
          <p:cNvSpPr txBox="1"/>
          <p:nvPr/>
        </p:nvSpPr>
        <p:spPr>
          <a:xfrm>
            <a:off x="92364" y="1311625"/>
            <a:ext cx="513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Unknown plant at Burroughs Park in Tomball, TX…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F51536-32B9-4C6D-B93F-53DD34667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1F5B2-2B67-4F97-AF0F-BB758CDE8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829" y="1169842"/>
            <a:ext cx="6310745" cy="4733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29408A-817D-4766-983A-09D8279E0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44" y="2686325"/>
            <a:ext cx="6096528" cy="4005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A7A136-3B32-4A89-A85C-4F86387C0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28" y="1168563"/>
            <a:ext cx="5188146" cy="49381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CD06A7-7116-4C48-985F-02A97A75C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135C5-FE0A-4126-B78B-B913CA794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6382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2D13D-463B-4104-8121-B922F1EE5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45" y="2372291"/>
            <a:ext cx="6096528" cy="400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EFCF3-BDA2-418D-B6C9-7BAD9C02CA99}"/>
              </a:ext>
            </a:extLst>
          </p:cNvPr>
          <p:cNvSpPr txBox="1"/>
          <p:nvPr/>
        </p:nvSpPr>
        <p:spPr>
          <a:xfrm>
            <a:off x="406400" y="1001480"/>
            <a:ext cx="555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Another plant from Burroughs Park, Tomball, TX…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95C66A-467C-4F55-B977-FB9C2F56C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5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320</Words>
  <Application>Microsoft Office PowerPoint</Application>
  <PresentationFormat>Widescreen</PresentationFormat>
  <Paragraphs>13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Leaf Morphology: Practice Describing Leaves!</vt:lpstr>
      <vt:lpstr>Leaf complexity:  simple, compound?  If compound, then trifoliolate, palmate, or pinnately so?  Leaf arrangement:  opposite, alternate or whorled?  Leaf shape:  ovate, obovate, elliptic or oblong?  Leaf apex:  acute or obtuse?  If acute, is it acuminate?  Leaf base:  acute, cordate or obtuse?  Leaf Margin: entire, serrate, lobed, dentate, doubly serrate, crenate, erose?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Leaf Morphology: Let’s look at some leaves!</dc:title>
  <dc:creator>Russ Kleinman</dc:creator>
  <cp:lastModifiedBy>Russ Kleinman</cp:lastModifiedBy>
  <cp:revision>15</cp:revision>
  <dcterms:created xsi:type="dcterms:W3CDTF">2020-07-07T18:33:13Z</dcterms:created>
  <dcterms:modified xsi:type="dcterms:W3CDTF">2020-07-07T23:03:28Z</dcterms:modified>
</cp:coreProperties>
</file>